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9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1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7C9E-5609-4B22-91BC-B3B9E25DB48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A507-6DCA-45D5-9260-CB03C670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6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3400"/>
            <a:ext cx="6096000" cy="1241425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B050"/>
                </a:solidFill>
              </a:rPr>
              <a:t>คู่มือการแปลงม้วนเทปคลาสเซทเป็น </a:t>
            </a:r>
            <a:r>
              <a:rPr lang="en-US" b="1" dirty="0">
                <a:solidFill>
                  <a:srgbClr val="00B050"/>
                </a:solidFill>
              </a:rPr>
              <a:t>CD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514600"/>
            <a:ext cx="3948544" cy="226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07673"/>
            <a:ext cx="3396547" cy="214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57912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7.</a:t>
            </a:r>
            <a:r>
              <a:rPr lang="th-TH" sz="28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สังเกตุสัญญาณเสียงที่เข้าไปในโปรแกรมใช้ได้ไหม (สังเกตุที่ลูกศร)กระพริบถ้ามีการทำงาน</a:t>
            </a:r>
            <a:endParaRPr lang="en-US" sz="2800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58" y="1600201"/>
            <a:ext cx="5615796" cy="472440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6593101" y="2826327"/>
            <a:ext cx="9784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6096000" cy="1470025"/>
          </a:xfrm>
        </p:spPr>
        <p:txBody>
          <a:bodyPr>
            <a:normAutofit/>
          </a:bodyPr>
          <a:lstStyle/>
          <a:p>
            <a:pPr algn="l"/>
            <a:r>
              <a:rPr lang="th-TH" sz="2800" dirty="0">
                <a:solidFill>
                  <a:srgbClr val="00B050"/>
                </a:solidFill>
              </a:rPr>
              <a:t>8.ถ้าสัญญาณเข้า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th-TH" sz="2800" dirty="0">
                <a:solidFill>
                  <a:srgbClr val="C00000"/>
                </a:solidFill>
              </a:rPr>
              <a:t>กับ</a:t>
            </a:r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th-TH" sz="2800" dirty="0">
                <a:solidFill>
                  <a:srgbClr val="00B050"/>
                </a:solidFill>
              </a:rPr>
              <a:t>ไม่เท่ากันให้ปรับตัวโปรแกรมเป็น </a:t>
            </a:r>
            <a:r>
              <a:rPr lang="en-US" sz="2800" dirty="0">
                <a:solidFill>
                  <a:srgbClr val="C00000"/>
                </a:solidFill>
              </a:rPr>
              <a:t>Mono</a:t>
            </a:r>
            <a:r>
              <a:rPr lang="th-TH" sz="2800" dirty="0">
                <a:solidFill>
                  <a:srgbClr val="00B050"/>
                </a:solidFill>
              </a:rPr>
              <a:t>ก่อน วิธีการปรับ(ตามรูป)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87476"/>
            <a:ext cx="4124937" cy="3610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5141"/>
            <a:ext cx="4286137" cy="3662362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3490144" y="2507668"/>
            <a:ext cx="978408" cy="346087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044968" y="3524898"/>
            <a:ext cx="270232" cy="1123302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th-TH" sz="2800" dirty="0">
                <a:solidFill>
                  <a:srgbClr val="00B050"/>
                </a:solidFill>
              </a:rPr>
              <a:t>9.เมื่อเซทโปรแกรมพร้อมทำงานก็เปิดเครื่องเล่นเทปได้เลยแล้วกด </a:t>
            </a:r>
            <a:r>
              <a:rPr lang="en-US" sz="2800" dirty="0">
                <a:solidFill>
                  <a:srgbClr val="C00000"/>
                </a:solidFill>
              </a:rPr>
              <a:t>Record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</a:t>
            </a:r>
            <a:r>
              <a:rPr lang="th-TH" sz="2800" dirty="0">
                <a:solidFill>
                  <a:srgbClr val="00B050"/>
                </a:solidFill>
              </a:rPr>
              <a:t>(สังเกตุ ตามรูป)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2362200"/>
            <a:ext cx="38354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140200" cy="299085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3186684" y="4038600"/>
            <a:ext cx="484632" cy="97840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109993" y="3872421"/>
            <a:ext cx="484632" cy="97840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2936" y="609600"/>
            <a:ext cx="6019800" cy="1470025"/>
          </a:xfrm>
        </p:spPr>
        <p:txBody>
          <a:bodyPr>
            <a:normAutofit/>
          </a:bodyPr>
          <a:lstStyle/>
          <a:p>
            <a:pPr algn="l"/>
            <a:r>
              <a:rPr lang="th-TH" sz="2800" dirty="0">
                <a:solidFill>
                  <a:srgbClr val="00B050"/>
                </a:solidFill>
              </a:rPr>
              <a:t>10.เมื่อเราแปลงไฟล์เสร็จแล้ว ให้กดปุ่ม </a:t>
            </a:r>
            <a:r>
              <a:rPr lang="en-US" sz="2800" dirty="0">
                <a:solidFill>
                  <a:srgbClr val="00B050"/>
                </a:solidFill>
              </a:rPr>
              <a:t>Stop</a:t>
            </a:r>
            <a:r>
              <a:rPr lang="th-TH" sz="2800" dirty="0">
                <a:solidFill>
                  <a:srgbClr val="00B050"/>
                </a:solidFill>
              </a:rPr>
              <a:t> โปรแกรม ถึงจะหยุดการทำงานแล้ว จะปรากฏคลื่นเสียงขึ้นมา ถ้าเป็น</a:t>
            </a:r>
            <a:r>
              <a:rPr lang="en-US" sz="2800" dirty="0">
                <a:solidFill>
                  <a:srgbClr val="00B050"/>
                </a:solidFill>
              </a:rPr>
              <a:t>Mono</a:t>
            </a:r>
            <a:r>
              <a:rPr lang="th-TH" sz="2800" dirty="0">
                <a:solidFill>
                  <a:srgbClr val="00B050"/>
                </a:solidFill>
              </a:rPr>
              <a:t>ก็มีข้างเดี่ยว </a:t>
            </a:r>
            <a:r>
              <a:rPr lang="en-US" sz="2800" dirty="0">
                <a:solidFill>
                  <a:srgbClr val="00B050"/>
                </a:solidFill>
              </a:rPr>
              <a:t>Stereo</a:t>
            </a:r>
            <a:r>
              <a:rPr lang="th-TH" sz="2800" dirty="0">
                <a:solidFill>
                  <a:srgbClr val="00B050"/>
                </a:solidFill>
              </a:rPr>
              <a:t> จะมีสองข้าง</a:t>
            </a:r>
            <a:r>
              <a:rPr lang="en-US" sz="2800" dirty="0">
                <a:solidFill>
                  <a:srgbClr val="00B050"/>
                </a:solidFill>
              </a:rPr>
              <a:t>L</a:t>
            </a:r>
            <a:r>
              <a:rPr lang="th-TH" sz="2800" dirty="0">
                <a:solidFill>
                  <a:srgbClr val="00B050"/>
                </a:solidFill>
              </a:rPr>
              <a:t>และ</a:t>
            </a:r>
            <a:r>
              <a:rPr lang="en-US" sz="2800" dirty="0">
                <a:solidFill>
                  <a:srgbClr val="00B050"/>
                </a:solidFill>
              </a:rPr>
              <a:t>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667000"/>
            <a:ext cx="3948544" cy="297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Up Arrow 5"/>
          <p:cNvSpPr/>
          <p:nvPr/>
        </p:nvSpPr>
        <p:spPr>
          <a:xfrm>
            <a:off x="1828800" y="4343400"/>
            <a:ext cx="349758" cy="97840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2626746"/>
            <a:ext cx="4114800" cy="305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29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33399"/>
            <a:ext cx="5486400" cy="1143001"/>
          </a:xfrm>
        </p:spPr>
        <p:txBody>
          <a:bodyPr>
            <a:normAutofit/>
          </a:bodyPr>
          <a:lstStyle/>
          <a:p>
            <a:pPr algn="l"/>
            <a:r>
              <a:rPr lang="th-TH" sz="2800" dirty="0">
                <a:solidFill>
                  <a:srgbClr val="00B050"/>
                </a:solidFill>
              </a:rPr>
              <a:t>11.หลังปิดโปแกรมเรียบร้อยแล้ว </a:t>
            </a:r>
            <a:r>
              <a:rPr lang="en-US" sz="2800" dirty="0">
                <a:solidFill>
                  <a:srgbClr val="C00000"/>
                </a:solidFill>
              </a:rPr>
              <a:t>SAVE </a:t>
            </a:r>
            <a:r>
              <a:rPr lang="th-TH" sz="2800" dirty="0">
                <a:solidFill>
                  <a:srgbClr val="00B050"/>
                </a:solidFill>
              </a:rPr>
              <a:t>ข้อมูลไฟล์ที่จัดเก็บ (ตามรูป)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010400" cy="421730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181600" y="4138907"/>
            <a:ext cx="838200" cy="4084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1"/>
            <a:ext cx="5562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th-TH" sz="2800" dirty="0">
                <a:solidFill>
                  <a:srgbClr val="00B050"/>
                </a:solidFill>
              </a:rPr>
              <a:t>12.โปรแกรมบางตัวจำกัดการแปลงเป็น </a:t>
            </a:r>
            <a:r>
              <a:rPr lang="en-US" sz="2800" dirty="0">
                <a:solidFill>
                  <a:srgbClr val="C00000"/>
                </a:solidFill>
              </a:rPr>
              <a:t>.MP3</a:t>
            </a:r>
            <a:r>
              <a:rPr lang="th-TH" sz="2800" dirty="0">
                <a:solidFill>
                  <a:srgbClr val="00B050"/>
                </a:solidFill>
              </a:rPr>
              <a:t>ให้จัดเก็บ          เป็น</a:t>
            </a:r>
            <a:r>
              <a:rPr lang="th-TH" sz="2800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WAV</a:t>
            </a:r>
            <a:r>
              <a:rPr lang="th-TH" sz="2800" dirty="0">
                <a:solidFill>
                  <a:srgbClr val="00B050"/>
                </a:solidFill>
              </a:rPr>
              <a:t>ก่อนแล้วใช้โปรแกรมอื่นแปลงเป็น</a:t>
            </a:r>
            <a:r>
              <a:rPr lang="en-US" sz="2800" dirty="0">
                <a:solidFill>
                  <a:srgbClr val="C00000"/>
                </a:solidFill>
              </a:rPr>
              <a:t>mp3</a:t>
            </a:r>
            <a:r>
              <a:rPr lang="th-TH" sz="2800" dirty="0">
                <a:solidFill>
                  <a:srgbClr val="00B050"/>
                </a:solidFill>
              </a:rPr>
              <a:t>(ตามรูป)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90786"/>
            <a:ext cx="5733738" cy="383381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343400" y="4165376"/>
            <a:ext cx="9784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90787"/>
            <a:ext cx="1905000" cy="383381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8197596" y="3110484"/>
            <a:ext cx="9784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6781800" cy="43434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b="1" dirty="0">
                <a:solidFill>
                  <a:srgbClr val="00B050"/>
                </a:solidFill>
              </a:rPr>
              <a:t>                             </a:t>
            </a:r>
            <a:r>
              <a:rPr lang="th-TH" sz="3600" b="1" dirty="0">
                <a:solidFill>
                  <a:srgbClr val="C00000"/>
                </a:solidFill>
              </a:rPr>
              <a:t>ปัญหา /ข้อแนะนำและการแก้ไข</a:t>
            </a:r>
            <a:br>
              <a:rPr lang="th-TH" sz="3600" b="1" dirty="0">
                <a:solidFill>
                  <a:srgbClr val="00B050"/>
                </a:solidFill>
              </a:rPr>
            </a:br>
            <a:r>
              <a:rPr lang="th-TH" sz="2800" b="1" dirty="0">
                <a:solidFill>
                  <a:srgbClr val="00B050"/>
                </a:solidFill>
              </a:rPr>
              <a:t>1.ม้วนเทปใส่เครื่องเล่นแล้วไม่หมุน </a:t>
            </a:r>
            <a:r>
              <a:rPr lang="th-TH" sz="2800" b="1" dirty="0">
                <a:solidFill>
                  <a:srgbClr val="C00000"/>
                </a:solidFill>
              </a:rPr>
              <a:t>เคาะที่ตลับเอาฝุ่นออกก่อน</a:t>
            </a:r>
            <a:br>
              <a:rPr lang="th-TH" sz="2800" b="1" dirty="0">
                <a:solidFill>
                  <a:srgbClr val="C00000"/>
                </a:solidFill>
              </a:rPr>
            </a:br>
            <a:r>
              <a:rPr lang="th-TH" sz="2800" b="1" dirty="0">
                <a:solidFill>
                  <a:srgbClr val="C00000"/>
                </a:solidFill>
              </a:rPr>
              <a:t>และควรใช้ด้ามปากกาหมุนเทปเดินหน้า ถอยหลัง ก่อนนำเข้าไปเปิดในเครื่องเล่น เพื่อเตรียมพร้อมเนื้อเทป ป้องกันเครื่องเล่น กระชากเนื้อเทปเสียหาย</a:t>
            </a:r>
            <a:br>
              <a:rPr lang="th-TH" sz="2800" b="1" dirty="0">
                <a:solidFill>
                  <a:srgbClr val="00B050"/>
                </a:solidFill>
              </a:rPr>
            </a:br>
            <a:r>
              <a:rPr lang="th-TH" sz="2800" b="1" dirty="0">
                <a:solidFill>
                  <a:srgbClr val="00B050"/>
                </a:solidFill>
              </a:rPr>
              <a:t>2.ถ้าม้วนเทปขาด</a:t>
            </a:r>
            <a:r>
              <a:rPr lang="th-TH" sz="2800" b="1" dirty="0">
                <a:solidFill>
                  <a:srgbClr val="C00000"/>
                </a:solidFill>
              </a:rPr>
              <a:t>ให้แกะตลับออกมาตัดต่อเนื้อเทปใหม่</a:t>
            </a:r>
            <a:br>
              <a:rPr lang="th-TH" sz="2800" b="1" dirty="0">
                <a:solidFill>
                  <a:srgbClr val="00B050"/>
                </a:solidFill>
              </a:rPr>
            </a:br>
            <a:r>
              <a:rPr lang="th-TH" sz="2800" b="1" dirty="0">
                <a:solidFill>
                  <a:srgbClr val="00B050"/>
                </a:solidFill>
              </a:rPr>
              <a:t>3.หัวอ่านเครื่องเล่นเทปเสียงไม่ชัด</a:t>
            </a:r>
            <a:r>
              <a:rPr lang="th-TH" sz="2800" b="1" dirty="0">
                <a:solidFill>
                  <a:srgbClr val="C00000"/>
                </a:solidFill>
              </a:rPr>
              <a:t>ให้ใช้ตลับล้างหัวอ่านจนกว่าเสียงจะดี</a:t>
            </a:r>
            <a:br>
              <a:rPr lang="th-TH" sz="2800" b="1" dirty="0">
                <a:solidFill>
                  <a:srgbClr val="C00000"/>
                </a:solidFill>
              </a:rPr>
            </a:br>
            <a:r>
              <a:rPr lang="th-TH" sz="2800" b="1" dirty="0">
                <a:solidFill>
                  <a:srgbClr val="00B050"/>
                </a:solidFill>
              </a:rPr>
              <a:t>4.โปรแกรมแปลงไฟล์เปิดไม่ได้</a:t>
            </a:r>
            <a:r>
              <a:rPr lang="th-TH" sz="2800" b="1" dirty="0">
                <a:solidFill>
                  <a:srgbClr val="C00000"/>
                </a:solidFill>
              </a:rPr>
              <a:t>ให้ถอดโปรแกรมออกแล้วลงใหม่</a:t>
            </a:r>
            <a:br>
              <a:rPr lang="th-TH" sz="2800" b="1" dirty="0">
                <a:solidFill>
                  <a:srgbClr val="C00000"/>
                </a:solidFill>
              </a:rPr>
            </a:br>
            <a:r>
              <a:rPr lang="th-TH" sz="2800" b="1" dirty="0">
                <a:solidFill>
                  <a:srgbClr val="00B050"/>
                </a:solidFill>
              </a:rPr>
              <a:t>5.โปรแกรมไม่เสถียร ทำงานไม่สมบูรณ์ </a:t>
            </a:r>
            <a:r>
              <a:rPr lang="th-TH" sz="2800" b="1" dirty="0">
                <a:solidFill>
                  <a:srgbClr val="C00000"/>
                </a:solidFill>
              </a:rPr>
              <a:t>ให้ไปจัดการระบบปฏิบัติการลงวินโดว์ใหม่หรือลงทับลงไป</a:t>
            </a:r>
            <a:br>
              <a:rPr lang="th-TH" sz="2800" b="1" dirty="0">
                <a:solidFill>
                  <a:srgbClr val="C00000"/>
                </a:solidFill>
              </a:rPr>
            </a:br>
            <a:r>
              <a:rPr lang="th-TH" sz="2800" b="1" dirty="0">
                <a:solidFill>
                  <a:srgbClr val="00B050"/>
                </a:solidFill>
              </a:rPr>
              <a:t>6.ถ้าโปรแกรมไม่สามารถเซฟไฟล์ได้หลังจากแปลงไปแล้ว </a:t>
            </a:r>
            <a:r>
              <a:rPr lang="th-TH" sz="2800" b="1" dirty="0">
                <a:solidFill>
                  <a:srgbClr val="C00000"/>
                </a:solidFill>
              </a:rPr>
              <a:t>ให้บันทึกไฟล์เป็น</a:t>
            </a:r>
            <a:r>
              <a:rPr lang="en-US" sz="2800" b="1" dirty="0">
                <a:solidFill>
                  <a:srgbClr val="C00000"/>
                </a:solidFill>
              </a:rPr>
              <a:t>.Midi </a:t>
            </a:r>
            <a:r>
              <a:rPr lang="th-TH" sz="2800" b="1" dirty="0">
                <a:solidFill>
                  <a:srgbClr val="C00000"/>
                </a:solidFill>
              </a:rPr>
              <a:t>ก่อนแล้วค่อยไปแปลงเป็นไฟล์</a:t>
            </a:r>
            <a:r>
              <a:rPr lang="en-US" sz="2800" b="1" dirty="0">
                <a:solidFill>
                  <a:srgbClr val="C00000"/>
                </a:solidFill>
              </a:rPr>
              <a:t>.WAV</a:t>
            </a:r>
            <a:r>
              <a:rPr lang="th-TH" sz="2800" b="1" dirty="0">
                <a:solidFill>
                  <a:srgbClr val="C00000"/>
                </a:solidFill>
              </a:rPr>
              <a:t>หรือ</a:t>
            </a:r>
            <a:r>
              <a:rPr lang="en-US" sz="2800" b="1" dirty="0">
                <a:solidFill>
                  <a:srgbClr val="C00000"/>
                </a:solidFill>
              </a:rPr>
              <a:t>MP3 </a:t>
            </a:r>
          </a:p>
        </p:txBody>
      </p:sp>
    </p:spTree>
    <p:extLst>
      <p:ext uri="{BB962C8B-B14F-4D97-AF65-F5344CB8AC3E}">
        <p14:creationId xmlns:p14="http://schemas.microsoft.com/office/powerpoint/2010/main" val="200825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553200" cy="2895601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>
                <a:solidFill>
                  <a:srgbClr val="FF0000"/>
                </a:solidFill>
              </a:rPr>
              <a:t>อุปกรณ์ ที่ใช้ในการแปลงไฟล์เทปคาสเซ็ท มีดังนี้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sz="2700" b="1" dirty="0">
                <a:solidFill>
                  <a:srgbClr val="00B050"/>
                </a:solidFill>
              </a:rPr>
              <a:t>1.เครื่องคอมพิวเตอร์ 1 ชุด</a:t>
            </a:r>
            <a:br>
              <a:rPr lang="th-TH" sz="2700" b="1" dirty="0">
                <a:solidFill>
                  <a:srgbClr val="00B050"/>
                </a:solidFill>
              </a:rPr>
            </a:br>
            <a:r>
              <a:rPr lang="th-TH" sz="2700" b="1" dirty="0">
                <a:solidFill>
                  <a:srgbClr val="00B050"/>
                </a:solidFill>
              </a:rPr>
              <a:t>2.ลำโพง 1 ชุด</a:t>
            </a:r>
            <a:br>
              <a:rPr lang="th-TH" sz="2700" b="1" dirty="0">
                <a:solidFill>
                  <a:srgbClr val="00B050"/>
                </a:solidFill>
              </a:rPr>
            </a:br>
            <a:r>
              <a:rPr lang="th-TH" sz="2700" b="1" dirty="0">
                <a:solidFill>
                  <a:srgbClr val="00B050"/>
                </a:solidFill>
              </a:rPr>
              <a:t>3.เครื่องเล่นเทปคาสเซ็ท 1 ตัว </a:t>
            </a:r>
            <a:br>
              <a:rPr lang="th-TH" sz="2700" b="1" dirty="0">
                <a:solidFill>
                  <a:srgbClr val="00B050"/>
                </a:solidFill>
              </a:rPr>
            </a:br>
            <a:r>
              <a:rPr lang="th-TH" sz="2700" b="1" dirty="0">
                <a:solidFill>
                  <a:srgbClr val="00B050"/>
                </a:solidFill>
              </a:rPr>
              <a:t>4.ม้วนล้างหัวเครื่องเล่นเทป 1 ชุด</a:t>
            </a:r>
            <a:br>
              <a:rPr lang="th-TH" sz="2700" b="1" dirty="0">
                <a:solidFill>
                  <a:srgbClr val="00B050"/>
                </a:solidFill>
              </a:rPr>
            </a:br>
            <a:r>
              <a:rPr lang="th-TH" sz="2700" b="1" dirty="0">
                <a:solidFill>
                  <a:srgbClr val="00B050"/>
                </a:solidFill>
              </a:rPr>
              <a:t>5.สายต่อพ่วง </a:t>
            </a:r>
            <a:r>
              <a:rPr lang="en-US" sz="2700" b="1" dirty="0">
                <a:solidFill>
                  <a:srgbClr val="FF0000"/>
                </a:solidFill>
              </a:rPr>
              <a:t>RCA</a:t>
            </a:r>
            <a:r>
              <a:rPr lang="en-US" sz="2700" b="1" dirty="0">
                <a:solidFill>
                  <a:srgbClr val="00B050"/>
                </a:solidFill>
              </a:rPr>
              <a:t> 1 </a:t>
            </a:r>
            <a:r>
              <a:rPr lang="th-TH" sz="2700" b="1" dirty="0">
                <a:solidFill>
                  <a:srgbClr val="00B050"/>
                </a:solidFill>
              </a:rPr>
              <a:t>ชุด</a:t>
            </a:r>
            <a:endParaRPr lang="en-US" sz="27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86854"/>
            <a:ext cx="1937520" cy="145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98817"/>
            <a:ext cx="2666998" cy="111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22266"/>
            <a:ext cx="1999290" cy="149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57466"/>
            <a:ext cx="206692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95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714" y="609600"/>
            <a:ext cx="7772400" cy="2362200"/>
          </a:xfrm>
          <a:solidFill>
            <a:schemeClr val="bg1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th-TH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h-TH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วิธีการต่อสัญญาณเสียงเครื่องเล่นเทปกับคอมพิวเตอร์</a:t>
            </a:r>
            <a:br>
              <a:rPr lang="th-TH" b="1" dirty="0">
                <a:ln w="11430"/>
                <a:solidFill>
                  <a:srgbClr val="00B050"/>
                </a:solidFill>
              </a:rPr>
            </a:br>
            <a:r>
              <a:rPr lang="th-TH" sz="2800" dirty="0">
                <a:ln w="11430"/>
                <a:solidFill>
                  <a:srgbClr val="00B050"/>
                </a:solidFill>
              </a:rPr>
              <a:t>1.นำสายสัญญาณเสียงด้าน </a:t>
            </a:r>
            <a:r>
              <a:rPr lang="en-US" sz="2800" dirty="0">
                <a:ln w="11430"/>
                <a:solidFill>
                  <a:srgbClr val="FF0000"/>
                </a:solidFill>
              </a:rPr>
              <a:t>RCA</a:t>
            </a:r>
            <a:r>
              <a:rPr lang="en-US" sz="2800" dirty="0">
                <a:ln w="11430"/>
                <a:solidFill>
                  <a:srgbClr val="00B050"/>
                </a:solidFill>
              </a:rPr>
              <a:t> </a:t>
            </a:r>
            <a:r>
              <a:rPr lang="th-TH" sz="2800" dirty="0">
                <a:ln w="11430"/>
                <a:solidFill>
                  <a:srgbClr val="00B050"/>
                </a:solidFill>
              </a:rPr>
              <a:t>เสียบเข้าไปที่ขั้ว</a:t>
            </a:r>
            <a:r>
              <a:rPr lang="en-US" sz="2800" dirty="0">
                <a:ln w="11430"/>
                <a:solidFill>
                  <a:srgbClr val="00B050"/>
                </a:solidFill>
              </a:rPr>
              <a:t> </a:t>
            </a:r>
            <a:r>
              <a:rPr lang="en-US" sz="2800" dirty="0">
                <a:ln w="11430"/>
                <a:solidFill>
                  <a:srgbClr val="FF0000"/>
                </a:solidFill>
              </a:rPr>
              <a:t>L </a:t>
            </a:r>
            <a:r>
              <a:rPr lang="th-TH" sz="2800" dirty="0">
                <a:ln w="11430"/>
                <a:solidFill>
                  <a:srgbClr val="00B050"/>
                </a:solidFill>
              </a:rPr>
              <a:t>และ</a:t>
            </a:r>
            <a:r>
              <a:rPr lang="en-US" sz="2800" dirty="0">
                <a:ln w="11430"/>
                <a:solidFill>
                  <a:srgbClr val="00B050"/>
                </a:solidFill>
              </a:rPr>
              <a:t> </a:t>
            </a:r>
            <a:r>
              <a:rPr lang="en-US" sz="2800" dirty="0">
                <a:ln w="11430"/>
                <a:solidFill>
                  <a:srgbClr val="FF0000"/>
                </a:solidFill>
              </a:rPr>
              <a:t>R</a:t>
            </a:r>
            <a:r>
              <a:rPr lang="en-US" sz="2800" dirty="0">
                <a:ln w="11430"/>
                <a:solidFill>
                  <a:srgbClr val="00B050"/>
                </a:solidFill>
              </a:rPr>
              <a:t> </a:t>
            </a:r>
            <a:r>
              <a:rPr lang="th-TH" sz="2800" dirty="0">
                <a:ln w="11430"/>
                <a:solidFill>
                  <a:srgbClr val="00B050"/>
                </a:solidFill>
              </a:rPr>
              <a:t>ในซ่องสัญญาณ</a:t>
            </a:r>
            <a:r>
              <a:rPr lang="en-US" sz="2800" dirty="0">
                <a:ln w="11430"/>
                <a:solidFill>
                  <a:srgbClr val="00B050"/>
                </a:solidFill>
              </a:rPr>
              <a:t> </a:t>
            </a:r>
            <a:r>
              <a:rPr lang="en-US" sz="2800" dirty="0">
                <a:ln w="11430"/>
                <a:solidFill>
                  <a:srgbClr val="FF0000"/>
                </a:solidFill>
              </a:rPr>
              <a:t>Line out</a:t>
            </a:r>
            <a:r>
              <a:rPr lang="th-TH" sz="2800" dirty="0">
                <a:ln w="11430"/>
                <a:solidFill>
                  <a:srgbClr val="00B050"/>
                </a:solidFill>
              </a:rPr>
              <a:t>(ตามรูป)</a:t>
            </a:r>
            <a:br>
              <a:rPr lang="en-US" sz="2800" dirty="0">
                <a:ln w="11430"/>
                <a:solidFill>
                  <a:srgbClr val="00B050"/>
                </a:solidFill>
              </a:rPr>
            </a:br>
            <a:r>
              <a:rPr lang="en-US" sz="2800" dirty="0">
                <a:ln w="11430"/>
                <a:solidFill>
                  <a:srgbClr val="00B050"/>
                </a:solidFill>
              </a:rPr>
              <a:t>2.</a:t>
            </a:r>
            <a:r>
              <a:rPr lang="th-TH" sz="2800" dirty="0">
                <a:ln w="11430"/>
                <a:solidFill>
                  <a:srgbClr val="00B050"/>
                </a:solidFill>
              </a:rPr>
              <a:t>ปลายสายอีกด้านที่เป็นสเตอริโอแจ๊ค เสียบเข้ากับช่อง </a:t>
            </a:r>
            <a:r>
              <a:rPr lang="en-US" sz="2800" dirty="0">
                <a:ln w="11430"/>
                <a:solidFill>
                  <a:srgbClr val="FF0000"/>
                </a:solidFill>
              </a:rPr>
              <a:t>Line in </a:t>
            </a:r>
            <a:r>
              <a:rPr lang="th-TH" sz="2800" dirty="0">
                <a:ln w="11430"/>
                <a:solidFill>
                  <a:srgbClr val="00B050"/>
                </a:solidFill>
              </a:rPr>
              <a:t>ของคอมพิวเตอร์</a:t>
            </a:r>
            <a:br>
              <a:rPr lang="th-TH" sz="2800" dirty="0">
                <a:ln w="11430"/>
                <a:solidFill>
                  <a:srgbClr val="00B050"/>
                </a:solidFill>
              </a:rPr>
            </a:br>
            <a:r>
              <a:rPr lang="th-TH" sz="2800" dirty="0">
                <a:ln w="11430"/>
                <a:solidFill>
                  <a:srgbClr val="00B050"/>
                </a:solidFill>
              </a:rPr>
              <a:t>(ตามรูป)</a:t>
            </a:r>
            <a:br>
              <a:rPr lang="th-TH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</a:br>
            <a:endParaRPr lang="en-US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64" y="3400461"/>
            <a:ext cx="262641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 flipH="1">
            <a:off x="5271656" y="4128378"/>
            <a:ext cx="707558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41994"/>
            <a:ext cx="2514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80094"/>
            <a:ext cx="2286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Left Arrow 7"/>
          <p:cNvSpPr/>
          <p:nvPr/>
        </p:nvSpPr>
        <p:spPr>
          <a:xfrm>
            <a:off x="7632192" y="3878720"/>
            <a:ext cx="8260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4267" y="3300265"/>
            <a:ext cx="2103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สายสัญญาณเสียง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1" y="3100210"/>
            <a:ext cx="2661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h-TH" sz="28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ด้านหลังเครื่อเล่นเทป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7134" y="3420497"/>
            <a:ext cx="2460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2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ด้านหลังคอมพิวเตอร์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09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1" y="685800"/>
            <a:ext cx="5056731" cy="1470025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00B050"/>
                </a:solidFill>
              </a:rPr>
              <a:t> 3.เปิดโปรแกรมแปลงสัญญาณเสียง (ตามรูป)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2932834"/>
            <a:ext cx="2333625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Left Arrow 4"/>
          <p:cNvSpPr/>
          <p:nvPr/>
        </p:nvSpPr>
        <p:spPr>
          <a:xfrm>
            <a:off x="1544383" y="4918364"/>
            <a:ext cx="9784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3057525"/>
            <a:ext cx="398975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99218" y="2534305"/>
            <a:ext cx="3153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หน้าตาโปรแกรมแปลงไฟล์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42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6705600" cy="1470025"/>
          </a:xfrm>
        </p:spPr>
        <p:txBody>
          <a:bodyPr/>
          <a:lstStyle/>
          <a:p>
            <a:pPr algn="l"/>
            <a:r>
              <a:rPr lang="th-TH" sz="2800" b="1" dirty="0">
                <a:solidFill>
                  <a:srgbClr val="00B050"/>
                </a:solidFill>
              </a:rPr>
              <a:t>4.เข้าเมนู </a:t>
            </a:r>
            <a:r>
              <a:rPr lang="en-US" sz="2800" b="1" dirty="0">
                <a:solidFill>
                  <a:srgbClr val="FF0000"/>
                </a:solidFill>
              </a:rPr>
              <a:t>OPEN FILE </a:t>
            </a:r>
            <a:r>
              <a:rPr lang="th-TH" sz="2800" b="1" dirty="0">
                <a:solidFill>
                  <a:srgbClr val="00B050"/>
                </a:solidFill>
              </a:rPr>
              <a:t>เลือก </a:t>
            </a:r>
            <a:r>
              <a:rPr lang="en-US" sz="2800" b="1" dirty="0">
                <a:solidFill>
                  <a:srgbClr val="FF0000"/>
                </a:solidFill>
              </a:rPr>
              <a:t>NEW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th-TH" sz="2800" b="1" dirty="0">
                <a:solidFill>
                  <a:srgbClr val="00B050"/>
                </a:solidFill>
              </a:rPr>
              <a:t>โปรแกรมจะแสดงตามรูป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810000" cy="302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Left Arrow 6"/>
          <p:cNvSpPr/>
          <p:nvPr/>
        </p:nvSpPr>
        <p:spPr>
          <a:xfrm>
            <a:off x="914400" y="2670117"/>
            <a:ext cx="762000" cy="35315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1"/>
            <a:ext cx="3733800" cy="302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755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609600"/>
            <a:ext cx="6400800" cy="1470025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00B050"/>
                </a:solidFill>
              </a:rPr>
              <a:t>5.ตรวจสัญญาณเข้า ที่ช่อง </a:t>
            </a:r>
            <a:r>
              <a:rPr lang="en-US" sz="2800" b="1" dirty="0">
                <a:solidFill>
                  <a:srgbClr val="FF0000"/>
                </a:solidFill>
              </a:rPr>
              <a:t>Line in </a:t>
            </a:r>
            <a:r>
              <a:rPr lang="th-TH" sz="2800" b="1" dirty="0">
                <a:solidFill>
                  <a:srgbClr val="00B050"/>
                </a:solidFill>
              </a:rPr>
              <a:t>ดูที่มินิเตอร์ทำงาน เบาหรือแรง(ตามรูป)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48209"/>
            <a:ext cx="5105400" cy="350775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105400" y="3200400"/>
            <a:ext cx="9784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6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33400"/>
            <a:ext cx="5029200" cy="1470025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6.การปรับสัญญาณ เบาหรือแรง ปฏิบัติ ดังนี้</a:t>
            </a:r>
            <a:br>
              <a:rPr lang="th-TH" sz="28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	6.1เข้าไป </a:t>
            </a:r>
            <a:r>
              <a:rPr lang="en-US" sz="28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Control Panel </a:t>
            </a:r>
            <a:r>
              <a:rPr lang="th-TH" sz="28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(ตามรูป)</a:t>
            </a:r>
            <a:endParaRPr lang="en-US" sz="28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1628775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eft Arrow 5"/>
          <p:cNvSpPr/>
          <p:nvPr/>
        </p:nvSpPr>
        <p:spPr>
          <a:xfrm>
            <a:off x="1869567" y="3359589"/>
            <a:ext cx="9784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50820"/>
            <a:ext cx="4886325" cy="359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55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83466"/>
            <a:ext cx="6477000" cy="1012825"/>
          </a:xfrm>
        </p:spPr>
        <p:txBody>
          <a:bodyPr/>
          <a:lstStyle/>
          <a:p>
            <a:pPr algn="l"/>
            <a:r>
              <a:rPr lang="th-TH" dirty="0">
                <a:solidFill>
                  <a:srgbClr val="00B050"/>
                </a:solidFill>
              </a:rPr>
              <a:t>    </a:t>
            </a:r>
            <a:r>
              <a:rPr lang="th-TH" sz="28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6.2เลือกเมนู </a:t>
            </a:r>
            <a:r>
              <a:rPr lang="en-US" sz="2800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Realtek</a:t>
            </a:r>
            <a:r>
              <a:rPr lang="en-US" sz="28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HD Audio Manager </a:t>
            </a:r>
            <a:r>
              <a:rPr lang="th-TH" sz="28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(ตามรูป)</a:t>
            </a:r>
            <a:endParaRPr lang="en-US" sz="2800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476875" cy="491202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flipH="1">
            <a:off x="2971800" y="4267200"/>
            <a:ext cx="990600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0231"/>
            <a:ext cx="6705600" cy="1151370"/>
          </a:xfrm>
        </p:spPr>
        <p:txBody>
          <a:bodyPr>
            <a:normAutofit/>
          </a:bodyPr>
          <a:lstStyle/>
          <a:p>
            <a:pPr algn="l"/>
            <a:r>
              <a:rPr lang="th-TH" sz="28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6.3เลือก </a:t>
            </a:r>
            <a:r>
              <a:rPr lang="en-US" sz="28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Line in </a:t>
            </a:r>
            <a:r>
              <a:rPr lang="th-TH" sz="28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แล้วไปปรับที่</a:t>
            </a:r>
            <a:r>
              <a:rPr lang="en-US" sz="28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Main Volume </a:t>
            </a:r>
            <a:r>
              <a:rPr lang="th-TH" sz="28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ตามต้องการ(แต่ไม่ควรเกิน90</a:t>
            </a:r>
            <a:r>
              <a:rPr lang="en-US" sz="28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5829300" cy="437197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257800" y="2286000"/>
            <a:ext cx="9784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159966" y="3124200"/>
            <a:ext cx="484632" cy="97840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8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55E85D271664DE43B75CF04A48097E99" ma:contentTypeVersion="12" ma:contentTypeDescription="สร้างเอกสารใหม่" ma:contentTypeScope="" ma:versionID="254bc347a60f96432c49fe40e9aa720b">
  <xsd:schema xmlns:xsd="http://www.w3.org/2001/XMLSchema" xmlns:xs="http://www.w3.org/2001/XMLSchema" xmlns:p="http://schemas.microsoft.com/office/2006/metadata/properties" xmlns:ns3="51b1b362-41b5-4c1f-bb04-73cab73e764c" xmlns:ns4="208fb080-0a32-4808-8d78-6d65e8a6734d" targetNamespace="http://schemas.microsoft.com/office/2006/metadata/properties" ma:root="true" ma:fieldsID="a25ae33fbb90ace196cff344bbb05329" ns3:_="" ns4:_="">
    <xsd:import namespace="51b1b362-41b5-4c1f-bb04-73cab73e764c"/>
    <xsd:import namespace="208fb080-0a32-4808-8d78-6d65e8a673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1b362-41b5-4c1f-bb04-73cab73e76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แชร์กับ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แชร์พร้อมกับรายละเอียด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การแชร์แฮชคำแนะนำ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fb080-0a32-4808-8d78-6d65e8a673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38E16F-2627-40A5-8A52-64B60FDFB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1b362-41b5-4c1f-bb04-73cab73e764c"/>
    <ds:schemaRef ds:uri="208fb080-0a32-4808-8d78-6d65e8a67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45E2BF-1D96-4410-8DD8-BD2DC78AE0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D87079-CB6D-4E43-A636-3CE3929F6BA8}">
  <ds:schemaRefs>
    <ds:schemaRef ds:uri="208fb080-0a32-4808-8d78-6d65e8a6734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1b1b362-41b5-4c1f-bb04-73cab73e764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519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Angsana New</vt:lpstr>
      <vt:lpstr>Arial</vt:lpstr>
      <vt:lpstr>Calibri</vt:lpstr>
      <vt:lpstr>Cordia New</vt:lpstr>
      <vt:lpstr>Office Theme</vt:lpstr>
      <vt:lpstr>คู่มือการแปลงม้วนเทปคลาสเซทเป็น CD</vt:lpstr>
      <vt:lpstr>อุปกรณ์ ที่ใช้ในการแปลงไฟล์เทปคาสเซ็ท มีดังนี้ 1.เครื่องคอมพิวเตอร์ 1 ชุด 2.ลำโพง 1 ชุด 3.เครื่องเล่นเทปคาสเซ็ท 1 ตัว  4.ม้วนล้างหัวเครื่องเล่นเทป 1 ชุด 5.สายต่อพ่วง RCA 1 ชุด</vt:lpstr>
      <vt:lpstr>            วิธีการต่อสัญญาณเสียงเครื่องเล่นเทปกับคอมพิวเตอร์ 1.นำสายสัญญาณเสียงด้าน RCA เสียบเข้าไปที่ขั้ว L และ R ในซ่องสัญญาณ Line out(ตามรูป) 2.ปลายสายอีกด้านที่เป็นสเตอริโอแจ๊ค เสียบเข้ากับช่อง Line in ของคอมพิวเตอร์ (ตามรูป) </vt:lpstr>
      <vt:lpstr> 3.เปิดโปรแกรมแปลงสัญญาณเสียง (ตามรูป) </vt:lpstr>
      <vt:lpstr>4.เข้าเมนู OPEN FILE เลือก NEW โปรแกรมจะแสดงตามรูป</vt:lpstr>
      <vt:lpstr>5.ตรวจสัญญาณเข้า ที่ช่อง Line in ดูที่มินิเตอร์ทำงาน เบาหรือแรง(ตามรูป)</vt:lpstr>
      <vt:lpstr>6.การปรับสัญญาณ เบาหรือแรง ปฏิบัติ ดังนี้  6.1เข้าไป Control Panel (ตามรูป)</vt:lpstr>
      <vt:lpstr>    6.2เลือกเมนู Realtek HD Audio Manager (ตามรูป)</vt:lpstr>
      <vt:lpstr>6.3เลือก Line in แล้วไปปรับที่Main Volume ตามต้องการ(แต่ไม่ควรเกิน90%</vt:lpstr>
      <vt:lpstr>7.สังเกตุสัญญาณเสียงที่เข้าไปในโปรแกรมใช้ได้ไหม (สังเกตุที่ลูกศร)กระพริบถ้ามีการทำงาน</vt:lpstr>
      <vt:lpstr>8.ถ้าสัญญาณเข้าLกับRไม่เท่ากันให้ปรับตัวโปรแกรมเป็น Monoก่อน วิธีการปรับ(ตามรูป)</vt:lpstr>
      <vt:lpstr>9.เมื่อเซทโปรแกรมพร้อมทำงานก็เปิดเครื่องเล่นเทปได้เลยแล้วกด Record   (สังเกตุ ตามรูป)</vt:lpstr>
      <vt:lpstr>10.เมื่อเราแปลงไฟล์เสร็จแล้ว ให้กดปุ่ม Stop โปรแกรม ถึงจะหยุดการทำงานแล้ว จะปรากฏคลื่นเสียงขึ้นมา ถ้าเป็นMonoก็มีข้างเดี่ยว Stereo จะมีสองข้างLและR</vt:lpstr>
      <vt:lpstr>11.หลังปิดโปแกรมเรียบร้อยแล้ว SAVE ข้อมูลไฟล์ที่จัดเก็บ (ตามรูป)</vt:lpstr>
      <vt:lpstr>12.โปรแกรมบางตัวจำกัดการแปลงเป็น .MP3ให้จัดเก็บ          เป็น.WAVก่อนแล้วใช้โปรแกรมอื่นแปลงเป็นmp3(ตามรูป)</vt:lpstr>
      <vt:lpstr>                             ปัญหา /ข้อแนะนำและการแก้ไข 1.ม้วนเทปใส่เครื่องเล่นแล้วไม่หมุน เคาะที่ตลับเอาฝุ่นออกก่อน และควรใช้ด้ามปากกาหมุนเทปเดินหน้า ถอยหลัง ก่อนนำเข้าไปเปิดในเครื่องเล่น เพื่อเตรียมพร้อมเนื้อเทป ป้องกันเครื่องเล่น กระชากเนื้อเทปเสียหาย 2.ถ้าม้วนเทปขาดให้แกะตลับออกมาตัดต่อเนื้อเทปใหม่ 3.หัวอ่านเครื่องเล่นเทปเสียงไม่ชัดให้ใช้ตลับล้างหัวอ่านจนกว่าเสียงจะดี 4.โปรแกรมแปลงไฟล์เปิดไม่ได้ให้ถอดโปรแกรมออกแล้วลงใหม่ 5.โปรแกรมไม่เสถียร ทำงานไม่สมบูรณ์ ให้ไปจัดการระบบปฏิบัติการลงวินโดว์ใหม่หรือลงทับลงไป 6.ถ้าโปรแกรมไม่สามารถเซฟไฟล์ได้หลังจากแปลงไปแล้ว ให้บันทึกไฟล์เป็น.Midi ก่อนแล้วค่อยไปแปลงเป็นไฟล์.WAVหรือMP3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คู่มือการแปลงม้วนเทปคลาสเซท</dc:title>
  <dc:creator>KANONG</dc:creator>
  <cp:lastModifiedBy>Suwanna Numpisanu</cp:lastModifiedBy>
  <cp:revision>98</cp:revision>
  <dcterms:created xsi:type="dcterms:W3CDTF">2022-09-05T05:07:06Z</dcterms:created>
  <dcterms:modified xsi:type="dcterms:W3CDTF">2022-10-20T07:56:21Z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0x01010055E85D271664DE43B75CF04A48097E99</vt:lpwstr>
  </property>
</Properties>
</file>